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88" r:id="rId4"/>
    <p:sldId id="297" r:id="rId5"/>
    <p:sldId id="290" r:id="rId6"/>
    <p:sldId id="298" r:id="rId7"/>
    <p:sldId id="286" r:id="rId8"/>
    <p:sldId id="299" r:id="rId9"/>
    <p:sldId id="291" r:id="rId10"/>
    <p:sldId id="300" r:id="rId11"/>
    <p:sldId id="289" r:id="rId12"/>
    <p:sldId id="301" r:id="rId13"/>
    <p:sldId id="295" r:id="rId14"/>
    <p:sldId id="302" r:id="rId15"/>
    <p:sldId id="296" r:id="rId16"/>
    <p:sldId id="303" r:id="rId17"/>
    <p:sldId id="294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84" autoAdjust="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جستجوی خطی </a:t>
            </a:r>
            <a:r>
              <a:rPr lang="fa-IR" dirty="0" err="1"/>
              <a:t>ساده‌ترین</a:t>
            </a:r>
            <a:r>
              <a:rPr lang="fa-IR" dirty="0"/>
              <a:t> </a:t>
            </a:r>
            <a:r>
              <a:rPr lang="fa-IR" dirty="0" err="1"/>
              <a:t>الگوریتم</a:t>
            </a:r>
            <a:r>
              <a:rPr lang="fa-IR" dirty="0"/>
              <a:t> جستجو است. در این </a:t>
            </a:r>
            <a:r>
              <a:rPr lang="fa-IR" dirty="0" err="1"/>
              <a:t>الگوریتم</a:t>
            </a:r>
            <a:r>
              <a:rPr lang="fa-IR" dirty="0"/>
              <a:t>، تمام عناصر آرایه به صورت </a:t>
            </a:r>
            <a:r>
              <a:rPr lang="fa-IR" dirty="0" err="1"/>
              <a:t>یکی‌یکی</a:t>
            </a:r>
            <a:r>
              <a:rPr lang="fa-IR" dirty="0"/>
              <a:t> بررسی </a:t>
            </a:r>
            <a:r>
              <a:rPr lang="fa-IR" dirty="0" err="1"/>
              <a:t>می‌شوند</a:t>
            </a:r>
            <a:r>
              <a:rPr lang="fa-IR" dirty="0"/>
              <a:t> تا به عنصر هدف برسیم. این روش بسیار ساده است و برای </a:t>
            </a:r>
            <a:r>
              <a:rPr lang="fa-IR" dirty="0" err="1"/>
              <a:t>آرایه‌های</a:t>
            </a:r>
            <a:r>
              <a:rPr lang="fa-IR" dirty="0"/>
              <a:t> کوچک یا زمانی که </a:t>
            </a:r>
            <a:r>
              <a:rPr lang="fa-IR" dirty="0" err="1"/>
              <a:t>داده‌ها</a:t>
            </a:r>
            <a:r>
              <a:rPr lang="fa-IR" dirty="0"/>
              <a:t> مرتب نیستند، به کار </a:t>
            </a:r>
            <a:r>
              <a:rPr lang="fa-IR" dirty="0" err="1"/>
              <a:t>می‌رود</a:t>
            </a:r>
            <a:r>
              <a:rPr lang="fa-IR" dirty="0"/>
              <a:t>. در بدترین حالت، باید تمام آرایه را بررسی کنیم، بنابراین پیچیدگی زمانی آن </a:t>
            </a:r>
            <a:r>
              <a:rPr lang="en-US" dirty="0"/>
              <a:t>O(n) </a:t>
            </a:r>
            <a:r>
              <a:rPr lang="fa-IR" dirty="0"/>
              <a:t>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7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0F919-0A42-2E27-8DB2-1F321039C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920C1B-5D65-B045-F1DA-497423EF3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1AAFD-7103-98A1-873C-7F4C25F8B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جستجوی خطی </a:t>
            </a:r>
            <a:r>
              <a:rPr lang="fa-IR" dirty="0" err="1"/>
              <a:t>ساده‌ترین</a:t>
            </a:r>
            <a:r>
              <a:rPr lang="fa-IR" dirty="0"/>
              <a:t> </a:t>
            </a:r>
            <a:r>
              <a:rPr lang="fa-IR" dirty="0" err="1"/>
              <a:t>الگوریتم</a:t>
            </a:r>
            <a:r>
              <a:rPr lang="fa-IR" dirty="0"/>
              <a:t> جستجو است. در این </a:t>
            </a:r>
            <a:r>
              <a:rPr lang="fa-IR" dirty="0" err="1"/>
              <a:t>الگوریتم</a:t>
            </a:r>
            <a:r>
              <a:rPr lang="fa-IR" dirty="0"/>
              <a:t>، تمام عناصر آرایه به صورت </a:t>
            </a:r>
            <a:r>
              <a:rPr lang="fa-IR" dirty="0" err="1"/>
              <a:t>یکی‌یکی</a:t>
            </a:r>
            <a:r>
              <a:rPr lang="fa-IR" dirty="0"/>
              <a:t> بررسی </a:t>
            </a:r>
            <a:r>
              <a:rPr lang="fa-IR" dirty="0" err="1"/>
              <a:t>می‌شوند</a:t>
            </a:r>
            <a:r>
              <a:rPr lang="fa-IR" dirty="0"/>
              <a:t> تا به عنصر هدف برسیم. این روش بسیار ساده است و برای </a:t>
            </a:r>
            <a:r>
              <a:rPr lang="fa-IR" dirty="0" err="1"/>
              <a:t>آرایه‌های</a:t>
            </a:r>
            <a:r>
              <a:rPr lang="fa-IR" dirty="0"/>
              <a:t> کوچک یا زمانی که </a:t>
            </a:r>
            <a:r>
              <a:rPr lang="fa-IR" dirty="0" err="1"/>
              <a:t>داده‌ها</a:t>
            </a:r>
            <a:r>
              <a:rPr lang="fa-IR" dirty="0"/>
              <a:t> مرتب نیستند، به کار </a:t>
            </a:r>
            <a:r>
              <a:rPr lang="fa-IR" dirty="0" err="1"/>
              <a:t>می‌رود</a:t>
            </a:r>
            <a:r>
              <a:rPr lang="fa-IR" dirty="0"/>
              <a:t>. در بدترین حالت، باید تمام آرایه را بررسی کنیم، بنابراین پیچیدگی زمانی آن </a:t>
            </a:r>
            <a:r>
              <a:rPr lang="en-US" dirty="0"/>
              <a:t>O(n) </a:t>
            </a:r>
            <a:r>
              <a:rPr lang="fa-IR" dirty="0"/>
              <a:t>است.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0BE66-5354-7F2A-19D9-09B1C2BEA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2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جستجوی </a:t>
            </a:r>
            <a:r>
              <a:rPr lang="fa-IR" dirty="0" err="1"/>
              <a:t>دودویی</a:t>
            </a:r>
            <a:r>
              <a:rPr lang="fa-IR" dirty="0"/>
              <a:t> یک </a:t>
            </a:r>
            <a:r>
              <a:rPr lang="fa-IR" dirty="0" err="1"/>
              <a:t>الگوریتم</a:t>
            </a:r>
            <a:r>
              <a:rPr lang="fa-IR" dirty="0"/>
              <a:t> سریع است که تنها برای </a:t>
            </a:r>
            <a:r>
              <a:rPr lang="fa-IR" dirty="0" err="1"/>
              <a:t>آرایه‌های</a:t>
            </a:r>
            <a:r>
              <a:rPr lang="fa-IR" dirty="0"/>
              <a:t> </a:t>
            </a:r>
            <a:r>
              <a:rPr lang="fa-IR" dirty="0" err="1"/>
              <a:t>مرتب‌شده</a:t>
            </a:r>
            <a:r>
              <a:rPr lang="fa-IR" dirty="0"/>
              <a:t> قابل استفاده است. در این </a:t>
            </a:r>
            <a:r>
              <a:rPr lang="fa-IR" dirty="0" err="1"/>
              <a:t>الگوریتم</a:t>
            </a:r>
            <a:r>
              <a:rPr lang="fa-IR" dirty="0"/>
              <a:t>، آرایه به دو نیمه تقسیم </a:t>
            </a:r>
            <a:r>
              <a:rPr lang="fa-IR" dirty="0" err="1"/>
              <a:t>می‌شود</a:t>
            </a:r>
            <a:r>
              <a:rPr lang="fa-IR" dirty="0"/>
              <a:t> و سپس بررسی </a:t>
            </a:r>
            <a:r>
              <a:rPr lang="fa-IR" dirty="0" err="1"/>
              <a:t>می‌شود</a:t>
            </a:r>
            <a:r>
              <a:rPr lang="fa-IR" dirty="0"/>
              <a:t> که آیا هدف در نیمه چپ یا نیمه راست قرار دارد. این روند ادامه </a:t>
            </a:r>
            <a:r>
              <a:rPr lang="fa-IR" dirty="0" err="1"/>
              <a:t>می‌یابد</a:t>
            </a:r>
            <a:r>
              <a:rPr lang="fa-IR" dirty="0"/>
              <a:t> تا زمانی که هدف پیدا شود یا آرایه خالی شود. پیچیدگی زمانی آن </a:t>
            </a:r>
            <a:r>
              <a:rPr lang="en-US" dirty="0"/>
              <a:t>O(log n) </a:t>
            </a:r>
            <a:r>
              <a:rPr lang="fa-IR" dirty="0"/>
              <a:t>است که برای </a:t>
            </a:r>
            <a:r>
              <a:rPr lang="fa-IR" dirty="0" err="1"/>
              <a:t>آرایه‌های</a:t>
            </a:r>
            <a:r>
              <a:rPr lang="fa-IR" dirty="0"/>
              <a:t> بزرگ بسیار کارآمد 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8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err="1"/>
              <a:t>الگوریتم</a:t>
            </a:r>
            <a:r>
              <a:rPr lang="fa-IR" dirty="0"/>
              <a:t> </a:t>
            </a:r>
            <a:r>
              <a:rPr lang="fa-IR" dirty="0" err="1"/>
              <a:t>مرتب‌سازی</a:t>
            </a:r>
            <a:r>
              <a:rPr lang="fa-IR" dirty="0"/>
              <a:t> حبابی یک </a:t>
            </a:r>
            <a:r>
              <a:rPr lang="fa-IR" dirty="0" err="1"/>
              <a:t>الگوریتم</a:t>
            </a:r>
            <a:r>
              <a:rPr lang="fa-IR" dirty="0"/>
              <a:t> ساده برای </a:t>
            </a:r>
            <a:r>
              <a:rPr lang="fa-IR" dirty="0" err="1"/>
              <a:t>مرتب‌سازی</a:t>
            </a:r>
            <a:r>
              <a:rPr lang="fa-IR" dirty="0"/>
              <a:t> </a:t>
            </a:r>
            <a:r>
              <a:rPr lang="fa-IR" dirty="0" err="1"/>
              <a:t>آرایه‌ها</a:t>
            </a:r>
            <a:r>
              <a:rPr lang="fa-IR" dirty="0"/>
              <a:t> است. در این </a:t>
            </a:r>
            <a:r>
              <a:rPr lang="fa-IR" dirty="0" err="1"/>
              <a:t>الگوریتم</a:t>
            </a:r>
            <a:r>
              <a:rPr lang="fa-IR" dirty="0"/>
              <a:t>، دو به دو عناصر آرایه با یکدیگر مقایسه </a:t>
            </a:r>
            <a:r>
              <a:rPr lang="fa-IR" dirty="0" err="1"/>
              <a:t>می‌شوند</a:t>
            </a:r>
            <a:r>
              <a:rPr lang="fa-IR" dirty="0"/>
              <a:t> و در صورت لزوم </a:t>
            </a:r>
            <a:r>
              <a:rPr lang="fa-IR" dirty="0" err="1"/>
              <a:t>جابه‌جا</a:t>
            </a:r>
            <a:r>
              <a:rPr lang="fa-IR" dirty="0"/>
              <a:t> </a:t>
            </a:r>
            <a:r>
              <a:rPr lang="fa-IR" dirty="0" err="1"/>
              <a:t>می‌شوند</a:t>
            </a:r>
            <a:r>
              <a:rPr lang="fa-IR" dirty="0"/>
              <a:t>. این فرآیند تکرار </a:t>
            </a:r>
            <a:r>
              <a:rPr lang="fa-IR" dirty="0" err="1"/>
              <a:t>می‌شود</a:t>
            </a:r>
            <a:r>
              <a:rPr lang="fa-IR" dirty="0"/>
              <a:t> تا زمانی که آرایه به طور کامل مرتب شود. پیچیدگی زمانی آن </a:t>
            </a:r>
            <a:r>
              <a:rPr lang="en-US" dirty="0"/>
              <a:t>O(n²) </a:t>
            </a:r>
            <a:r>
              <a:rPr lang="fa-IR" dirty="0"/>
              <a:t>است، که باعث </a:t>
            </a:r>
            <a:r>
              <a:rPr lang="fa-IR" dirty="0" err="1"/>
              <a:t>می‌شود</a:t>
            </a:r>
            <a:r>
              <a:rPr lang="fa-IR" dirty="0"/>
              <a:t> برای </a:t>
            </a:r>
            <a:r>
              <a:rPr lang="fa-IR" dirty="0" err="1"/>
              <a:t>آرایه‌های</a:t>
            </a:r>
            <a:r>
              <a:rPr lang="fa-IR" dirty="0"/>
              <a:t> بزرگ بسیار کند باشد.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6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err="1"/>
              <a:t>الگوریتم</a:t>
            </a:r>
            <a:r>
              <a:rPr lang="fa-IR" dirty="0"/>
              <a:t> ادغام مرتب یک </a:t>
            </a:r>
            <a:r>
              <a:rPr lang="fa-IR" dirty="0" err="1"/>
              <a:t>الگوریتم</a:t>
            </a:r>
            <a:r>
              <a:rPr lang="fa-IR" dirty="0"/>
              <a:t> </a:t>
            </a:r>
            <a:r>
              <a:rPr lang="fa-IR" dirty="0" err="1"/>
              <a:t>مرتب‌سازی</a:t>
            </a:r>
            <a:r>
              <a:rPr lang="fa-IR" dirty="0"/>
              <a:t> با استفاده از روش تقسیم و غلبه است. در این </a:t>
            </a:r>
            <a:r>
              <a:rPr lang="fa-IR" dirty="0" err="1"/>
              <a:t>الگوریتم</a:t>
            </a:r>
            <a:r>
              <a:rPr lang="fa-IR" dirty="0"/>
              <a:t>، آرایه به دو نیمه تقسیم </a:t>
            </a:r>
            <a:r>
              <a:rPr lang="fa-IR" dirty="0" err="1"/>
              <a:t>می‌شود</a:t>
            </a:r>
            <a:r>
              <a:rPr lang="fa-IR" dirty="0"/>
              <a:t>، هر نیمه مرتب </a:t>
            </a:r>
            <a:r>
              <a:rPr lang="fa-IR" dirty="0" err="1"/>
              <a:t>می‌شود</a:t>
            </a:r>
            <a:r>
              <a:rPr lang="fa-IR" dirty="0"/>
              <a:t>، و سپس این </a:t>
            </a:r>
            <a:r>
              <a:rPr lang="fa-IR" dirty="0" err="1"/>
              <a:t>نیمه‌ها</a:t>
            </a:r>
            <a:r>
              <a:rPr lang="fa-IR" dirty="0"/>
              <a:t> با یکدیگر ترکیب </a:t>
            </a:r>
            <a:r>
              <a:rPr lang="fa-IR" dirty="0" err="1"/>
              <a:t>می‌شوند</a:t>
            </a:r>
            <a:r>
              <a:rPr lang="fa-IR" dirty="0"/>
              <a:t> تا آرایه </a:t>
            </a:r>
            <a:r>
              <a:rPr lang="fa-IR" dirty="0" err="1"/>
              <a:t>مرتب‌شده</a:t>
            </a:r>
            <a:r>
              <a:rPr lang="fa-IR" dirty="0"/>
              <a:t> بدست آید. پیچیدگی زمانی آن </a:t>
            </a:r>
            <a:r>
              <a:rPr lang="en-US" dirty="0"/>
              <a:t>O(n log n) </a:t>
            </a:r>
            <a:r>
              <a:rPr lang="fa-IR" dirty="0"/>
              <a:t>است که برای </a:t>
            </a:r>
            <a:r>
              <a:rPr lang="fa-IR" dirty="0" err="1"/>
              <a:t>داده‌های</a:t>
            </a:r>
            <a:r>
              <a:rPr lang="fa-IR" dirty="0"/>
              <a:t> بزرگ بسیار کارآمد 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4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Sort </a:t>
            </a:r>
            <a:r>
              <a:rPr lang="fa-IR" dirty="0"/>
              <a:t>یکی از </a:t>
            </a:r>
            <a:r>
              <a:rPr lang="fa-IR" dirty="0" err="1"/>
              <a:t>الگوریتم‌های</a:t>
            </a:r>
            <a:r>
              <a:rPr lang="fa-IR" dirty="0"/>
              <a:t> معروف </a:t>
            </a:r>
            <a:r>
              <a:rPr lang="fa-IR" dirty="0" err="1"/>
              <a:t>مرتب‌سازی</a:t>
            </a:r>
            <a:r>
              <a:rPr lang="fa-IR" dirty="0"/>
              <a:t> است که از روش تقسیم و غلبه استفاده </a:t>
            </a:r>
            <a:r>
              <a:rPr lang="fa-IR" dirty="0" err="1"/>
              <a:t>می‌کند</a:t>
            </a:r>
            <a:r>
              <a:rPr lang="fa-IR" dirty="0"/>
              <a:t>. در این </a:t>
            </a:r>
            <a:r>
              <a:rPr lang="fa-IR" dirty="0" err="1"/>
              <a:t>الگوریتم</a:t>
            </a:r>
            <a:r>
              <a:rPr lang="fa-IR" dirty="0"/>
              <a:t>، یک عنصر به عنوان "محور" انتخاب </a:t>
            </a:r>
            <a:r>
              <a:rPr lang="fa-IR" dirty="0" err="1"/>
              <a:t>می‌شود</a:t>
            </a:r>
            <a:r>
              <a:rPr lang="fa-IR" dirty="0"/>
              <a:t> و سپس آرایه به دو قسمت تقسیم </a:t>
            </a:r>
            <a:r>
              <a:rPr lang="fa-IR" dirty="0" err="1"/>
              <a:t>می‌شود</a:t>
            </a:r>
            <a:r>
              <a:rPr lang="fa-IR" dirty="0"/>
              <a:t>: یک قسمت شامل عناصر کوچکتر از محور و قسمت دیگر شامل عناصر بزرگتر از محور. این فرآیند به طور بازگشتی برای هر بخش انجام </a:t>
            </a:r>
            <a:r>
              <a:rPr lang="fa-IR" dirty="0" err="1"/>
              <a:t>می‌شود</a:t>
            </a:r>
            <a:r>
              <a:rPr lang="fa-IR" dirty="0"/>
              <a:t>. پیچیدگی زمانی در بهترین و متوسط حالت </a:t>
            </a:r>
            <a:r>
              <a:rPr lang="en-US" dirty="0"/>
              <a:t>O(n log n) </a:t>
            </a:r>
            <a:r>
              <a:rPr lang="fa-IR" dirty="0"/>
              <a:t>است، اما در بدترین حالت به </a:t>
            </a:r>
            <a:r>
              <a:rPr lang="en-US" dirty="0"/>
              <a:t>O(n²) </a:t>
            </a:r>
            <a:r>
              <a:rPr lang="fa-IR" dirty="0" err="1"/>
              <a:t>می‌رسد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78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79AFD-0429-EEBF-B77B-4BA55420C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F279CD-0212-3AD5-F8A7-221975C44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BD927D-2BC4-4BC0-C611-6D73C7B9E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err="1"/>
              <a:t>الگوریتم</a:t>
            </a:r>
            <a:r>
              <a:rPr lang="fa-IR" dirty="0"/>
              <a:t> </a:t>
            </a:r>
            <a:r>
              <a:rPr lang="fa-IR" dirty="0" err="1"/>
              <a:t>دایکسترا</a:t>
            </a:r>
            <a:r>
              <a:rPr lang="fa-IR" dirty="0"/>
              <a:t> برای یافتن </a:t>
            </a:r>
            <a:r>
              <a:rPr lang="fa-IR" dirty="0" err="1"/>
              <a:t>کوتاه‌ترین</a:t>
            </a:r>
            <a:r>
              <a:rPr lang="fa-IR" dirty="0"/>
              <a:t> مسیر در یک </a:t>
            </a:r>
            <a:r>
              <a:rPr lang="fa-IR" dirty="0" err="1"/>
              <a:t>گراف</a:t>
            </a:r>
            <a:r>
              <a:rPr lang="fa-IR" dirty="0"/>
              <a:t> </a:t>
            </a:r>
            <a:r>
              <a:rPr lang="fa-IR" dirty="0" err="1"/>
              <a:t>وزن‌دار</a:t>
            </a:r>
            <a:r>
              <a:rPr lang="fa-IR" dirty="0"/>
              <a:t> استفاده </a:t>
            </a:r>
            <a:r>
              <a:rPr lang="fa-IR" dirty="0" err="1"/>
              <a:t>می‌شود</a:t>
            </a:r>
            <a:r>
              <a:rPr lang="fa-IR" dirty="0"/>
              <a:t>. این </a:t>
            </a:r>
            <a:r>
              <a:rPr lang="fa-IR" dirty="0" err="1"/>
              <a:t>الگوریتم</a:t>
            </a:r>
            <a:r>
              <a:rPr lang="fa-IR" dirty="0"/>
              <a:t> از گره مبدأ شروع </a:t>
            </a:r>
            <a:r>
              <a:rPr lang="fa-IR" dirty="0" err="1"/>
              <a:t>می‌کند</a:t>
            </a:r>
            <a:r>
              <a:rPr lang="fa-IR" dirty="0"/>
              <a:t> و به صورت </a:t>
            </a:r>
            <a:r>
              <a:rPr lang="fa-IR" dirty="0" err="1"/>
              <a:t>گرید</a:t>
            </a:r>
            <a:r>
              <a:rPr lang="fa-IR" dirty="0"/>
              <a:t>-پس مسیرهای </a:t>
            </a:r>
            <a:r>
              <a:rPr lang="fa-IR" dirty="0" err="1"/>
              <a:t>کوتاه‌تر</a:t>
            </a:r>
            <a:r>
              <a:rPr lang="fa-IR" dirty="0"/>
              <a:t> را پیدا </a:t>
            </a:r>
            <a:r>
              <a:rPr lang="fa-IR" dirty="0" err="1"/>
              <a:t>می‌کند</a:t>
            </a:r>
            <a:r>
              <a:rPr lang="fa-IR" dirty="0"/>
              <a:t>. این </a:t>
            </a:r>
            <a:r>
              <a:rPr lang="fa-IR" dirty="0" err="1"/>
              <a:t>الگوریتم</a:t>
            </a:r>
            <a:r>
              <a:rPr lang="fa-IR" dirty="0"/>
              <a:t> برای </a:t>
            </a:r>
            <a:r>
              <a:rPr lang="fa-IR" dirty="0" err="1"/>
              <a:t>گراف‌های</a:t>
            </a:r>
            <a:r>
              <a:rPr lang="fa-IR" dirty="0"/>
              <a:t> با وزن غیر منفی بهینه است و پیچیدگی زمانی آن </a:t>
            </a:r>
            <a:r>
              <a:rPr lang="en-US" dirty="0"/>
              <a:t>O((V + E) log V) </a:t>
            </a:r>
            <a:r>
              <a:rPr lang="fa-IR" dirty="0"/>
              <a:t>است.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F1BD8-6F45-F5ED-2816-CBCF4E0BC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5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err="1"/>
              <a:t>الگوریتم‌های</a:t>
            </a:r>
            <a:r>
              <a:rPr lang="fa-IR" dirty="0"/>
              <a:t> بازگشتی </a:t>
            </a:r>
            <a:r>
              <a:rPr lang="fa-IR" dirty="0" err="1"/>
              <a:t>به‌طور</a:t>
            </a:r>
            <a:r>
              <a:rPr lang="fa-IR" dirty="0"/>
              <a:t> مستقیم یا غیرمستقیم خود را فراخوانی </a:t>
            </a:r>
            <a:r>
              <a:rPr lang="fa-IR" dirty="0" err="1"/>
              <a:t>می‌کنند</a:t>
            </a:r>
            <a:r>
              <a:rPr lang="fa-IR" dirty="0"/>
              <a:t> تا به حل مسئله برسند. این روش برای حل مسائل پیچیده و </a:t>
            </a:r>
            <a:r>
              <a:rPr lang="fa-IR" dirty="0" err="1"/>
              <a:t>تقسیم‌پذیر</a:t>
            </a:r>
            <a:r>
              <a:rPr lang="fa-IR" dirty="0"/>
              <a:t> بسیار مفید است، اما </a:t>
            </a:r>
            <a:r>
              <a:rPr lang="fa-IR" dirty="0" err="1"/>
              <a:t>می‌تواند</a:t>
            </a:r>
            <a:r>
              <a:rPr lang="fa-IR" dirty="0"/>
              <a:t> به دلیل نیاز به حافظه زیاد (</a:t>
            </a:r>
            <a:r>
              <a:rPr lang="fa-IR" dirty="0" err="1"/>
              <a:t>به‌ویژه</a:t>
            </a:r>
            <a:r>
              <a:rPr lang="fa-IR" dirty="0"/>
              <a:t> در مسائل بزرگ) منجر به مشکلات عملکردی شود. پیچیدگی زمانی معمولاً </a:t>
            </a:r>
            <a:r>
              <a:rPr lang="en-US" dirty="0"/>
              <a:t>O(2^n) </a:t>
            </a:r>
            <a:r>
              <a:rPr lang="fa-IR" dirty="0"/>
              <a:t>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6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06B08-CBAE-D007-53E3-848DD29B4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BC9F4-B444-6D5C-D1ED-0714FE3537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04972C-E4C0-4A87-074F-6137713C6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C7B2F-486C-089D-4642-BB76CB13F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64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76670-B569-4EA1-6207-D661081A8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5EE133-9E01-C5C5-84EF-DF7F18990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295B3A-549A-5B8D-F52B-34BFB222E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err="1"/>
              <a:t>الگوریتم‌های</a:t>
            </a:r>
            <a:r>
              <a:rPr lang="fa-IR" dirty="0"/>
              <a:t> بازگشتی </a:t>
            </a:r>
            <a:r>
              <a:rPr lang="fa-IR" dirty="0" err="1"/>
              <a:t>به‌طور</a:t>
            </a:r>
            <a:r>
              <a:rPr lang="fa-IR" dirty="0"/>
              <a:t> مستقیم یا غیرمستقیم خود را فراخوانی </a:t>
            </a:r>
            <a:r>
              <a:rPr lang="fa-IR" dirty="0" err="1"/>
              <a:t>می‌کنند</a:t>
            </a:r>
            <a:r>
              <a:rPr lang="fa-IR" dirty="0"/>
              <a:t> تا به حل مسئله برسند. این روش برای حل مسائل پیچیده و </a:t>
            </a:r>
            <a:r>
              <a:rPr lang="fa-IR" dirty="0" err="1"/>
              <a:t>تقسیم‌پذیر</a:t>
            </a:r>
            <a:r>
              <a:rPr lang="fa-IR" dirty="0"/>
              <a:t> بسیار مفید است، اما </a:t>
            </a:r>
            <a:r>
              <a:rPr lang="fa-IR" dirty="0" err="1"/>
              <a:t>می‌تواند</a:t>
            </a:r>
            <a:r>
              <a:rPr lang="fa-IR" dirty="0"/>
              <a:t> به دلیل نیاز به حافظه زیاد (</a:t>
            </a:r>
            <a:r>
              <a:rPr lang="fa-IR" dirty="0" err="1"/>
              <a:t>به‌ویژه</a:t>
            </a:r>
            <a:r>
              <a:rPr lang="fa-IR" dirty="0"/>
              <a:t> در مسائل بزرگ) منجر به مشکلات عملکردی شود. پیچیدگی زمانی معمولاً </a:t>
            </a:r>
            <a:r>
              <a:rPr lang="en-US" dirty="0"/>
              <a:t>O(2^n) </a:t>
            </a:r>
            <a:r>
              <a:rPr lang="fa-IR" dirty="0"/>
              <a:t>است.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AA6A9-57FA-C24E-880A-05C62853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5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68D79-C331-2E63-274F-2342FD0BB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A76E3B-17ED-CB94-8521-D8AD1055ED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17082" y="1458014"/>
            <a:ext cx="8246168" cy="264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a-IR" sz="1800" b="1" dirty="0" err="1">
                <a:latin typeface="Vazirmatn" pitchFamily="2" charset="-78"/>
                <a:cs typeface="Vazirmatn" pitchFamily="2" charset="-78"/>
              </a:rPr>
              <a:t>گام‌های</a:t>
            </a:r>
            <a:r>
              <a:rPr lang="fa-IR" sz="1800" b="1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b="1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b="1" dirty="0">
                <a:latin typeface="Vazirmatn" pitchFamily="2" charset="-78"/>
                <a:cs typeface="Vazirmatn" pitchFamily="2" charset="-78"/>
              </a:rPr>
              <a:t>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آرایه را به دو نیمه تقسیم کنید.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هر نیمه را به طور بازگشتی مرتب کنید.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زمانی که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نیمه‌ها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مرتب شدند، دو نیمه را با مقایسه عناصر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آن‌ها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و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جابه‌جایی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ترتیب دهید.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این روند برای تمام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نیمه‌ها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تکرار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می‌شود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تا آرایه کامل مرتب شود.</a:t>
            </a:r>
          </a:p>
        </p:txBody>
      </p:sp>
    </p:spTree>
    <p:extLst>
      <p:ext uri="{BB962C8B-B14F-4D97-AF65-F5344CB8AC3E}">
        <p14:creationId xmlns:p14="http://schemas.microsoft.com/office/powerpoint/2010/main" val="182696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46F7-A655-1877-8A74-A440F4274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1D57-4A63-5FD4-520D-0264189B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الگوریتم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Quick Sort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C87F2E0-87A5-FC9D-667D-2285131DC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3813"/>
            <a:ext cx="7603869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تعریف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Quick Sort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یک الگوریتم تقسیم و غلبه است که یک عنصر را به عنوان محور انتخاب کرده و سایر عناصر را به دو بخش تقسیم می‌کند. سپس این بخش‌ها به طور بازگشتی مرتب می‌شوند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پیچیدگی زمانی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O(n log n)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در بهترین و متوسط حالت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، O(n²)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در بدترین حالت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مزایا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سریع در عمل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fa-I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اغلب از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Merge Sort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سریع‌تر است</a:t>
            </a:r>
            <a:r>
              <a:rPr lang="fa-IR" altLang="en-US" sz="1600" dirty="0">
                <a:latin typeface="Vazirmatn" pitchFamily="2" charset="-78"/>
                <a:cs typeface="Vazirmatn" pitchFamily="2" charset="-78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پیاده‌سازی ساده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معایب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پیچیدگی در انتخاب محور مناسب که می‌تواند موجب بدترین عملکرد شود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مثال کاربردی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مرتب‌سازی داده‌ها در برنامه‌های کاربردی با ورودی بزرگ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873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C8045-F455-3FCC-1D61-FB5244F3E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E2326DE-652C-0883-7F8A-486A04794F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12186" y="1847844"/>
            <a:ext cx="10767691" cy="21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800" b="1" dirty="0" err="1">
                <a:latin typeface="Vazirmatn" pitchFamily="2" charset="-78"/>
                <a:cs typeface="Vazirmatn" pitchFamily="2" charset="-78"/>
              </a:rPr>
              <a:t>گام‌های</a:t>
            </a:r>
            <a:r>
              <a:rPr lang="fa-IR" sz="1800" b="1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b="1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b="1" dirty="0"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یک عنصر را به عنوان محور انتخاب کنید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آرایه را به دو قسمت تقسیم کنید: یک قسمت شامل عناصر کوچکتر از محور و قسمت دیگر شامل عناصر بزرگتر از محور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این دو بخش را به طور بازگشتی مرتب کنید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در نهایت، آرایه مرتب‌شده خواهید داشت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887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0D07C-5FDC-6C32-3A92-988825B63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5E3D1-A5C8-9F0B-D8F1-3803CED0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الگوریتم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دایجسترا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(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Dijkstra’s Algorithm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)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BE02457-767F-931C-1356-DEFC307ED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1630005"/>
            <a:ext cx="722994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تعریف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الگوریتم دایکسترا</a:t>
            </a:r>
            <a:r>
              <a:rPr kumimoji="0" lang="fa-I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/</a:t>
            </a:r>
            <a:r>
              <a:rPr kumimoji="0" lang="fa-IR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دایجسترا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برای یافتن کوتاه‌ترین مسیر از یک گره به سایر گره‌ها در گراف‌های وزن‌دار استفاده می‌شود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پیچیدگی زمانی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O((V + E) log V)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که در آن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V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تعداد گره‌ها و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E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تعداد یال‌ها است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مزایا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کارآمد در گراف‌های بزرگ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استفاده در بسیاری از مسائل مسیر‌یابی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معایب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نیاز به گراف‌های با وزن غیر منفی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مثال کاربردی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مسیریابی در سیستم‌های نقشه و ناوبری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5" name="Picture 4" descr="A diagram of buildings and buildings&#10;&#10;Description automatically generated">
            <a:extLst>
              <a:ext uri="{FF2B5EF4-FFF2-40B4-BE49-F238E27FC236}">
                <a16:creationId xmlns:a16="http://schemas.microsoft.com/office/drawing/2014/main" id="{B8C2A077-9020-7FAC-A642-1269F9FFC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r="3789"/>
          <a:stretch/>
        </p:blipFill>
        <p:spPr>
          <a:xfrm>
            <a:off x="7077540" y="1690688"/>
            <a:ext cx="4691804" cy="25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5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A3DFA-FDBC-DA44-F0C0-8A6C3946F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E7899B5-5611-CD1D-1693-2A1D36BD67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27810" y="1319495"/>
            <a:ext cx="7552067" cy="319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a-IR" sz="1800" b="1" dirty="0" err="1">
                <a:latin typeface="Vazirmatn" pitchFamily="2" charset="-78"/>
                <a:cs typeface="Vazirmatn" pitchFamily="2" charset="-78"/>
              </a:rPr>
              <a:t>گام‌های</a:t>
            </a:r>
            <a:r>
              <a:rPr lang="fa-IR" sz="1800" b="1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b="1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b="1" dirty="0">
                <a:latin typeface="Vazirmatn" pitchFamily="2" charset="-78"/>
                <a:cs typeface="Vazirmatn" pitchFamily="2" charset="-78"/>
              </a:rPr>
              <a:t>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فاصله گره مبدأ را صفر و سایر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گره‌ها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را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بی‌نهایت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تنظیم کنید.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گره مبدأ را در صف اولویت قرار دهید.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از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گره‌ای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که کمترین فاصله را دارد شروع کنید و تمام همسایگان آن را بررسی کنید.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فاصله هر همسایه را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به‌روزرسانی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کنید اگر فاصله جدید کمتر از فاصله قبلی باشد.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 err="1">
                <a:latin typeface="Vazirmatn" pitchFamily="2" charset="-78"/>
                <a:cs typeface="Vazirmatn" pitchFamily="2" charset="-78"/>
              </a:rPr>
              <a:t>گره‌ها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را تا زمانی که صف اولویت خالی شود پردازش کنید.</a:t>
            </a:r>
          </a:p>
        </p:txBody>
      </p:sp>
    </p:spTree>
    <p:extLst>
      <p:ext uri="{BB962C8B-B14F-4D97-AF65-F5344CB8AC3E}">
        <p14:creationId xmlns:p14="http://schemas.microsoft.com/office/powerpoint/2010/main" val="3320059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AD792-0E5A-F86F-9917-D4267A77D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5108-5918-4625-793A-1996EC89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err="1">
                <a:latin typeface="Vazirmatn Black" pitchFamily="2" charset="-78"/>
                <a:cs typeface="Vazirmatn Black" pitchFamily="2" charset="-78"/>
              </a:rPr>
              <a:t>الگوریتم‌های</a:t>
            </a:r>
            <a:r>
              <a:rPr lang="fa-IR" sz="4000" dirty="0">
                <a:latin typeface="Vazirmatn Black" pitchFamily="2" charset="-78"/>
                <a:cs typeface="Vazirmatn Black" pitchFamily="2" charset="-78"/>
              </a:rPr>
              <a:t> بازگشتی (</a:t>
            </a:r>
            <a:r>
              <a:rPr lang="en-US" sz="4000" dirty="0">
                <a:latin typeface="Vazirmatn Black" pitchFamily="2" charset="-78"/>
                <a:cs typeface="Vazirmatn Black" pitchFamily="2" charset="-78"/>
              </a:rPr>
              <a:t>Recursive Algorithms</a:t>
            </a:r>
            <a:r>
              <a:rPr lang="fa-IR" sz="4000" dirty="0">
                <a:latin typeface="Vazirmatn Black" pitchFamily="2" charset="-78"/>
                <a:cs typeface="Vazirmatn Black" pitchFamily="2" charset="-78"/>
              </a:rPr>
              <a:t>)</a:t>
            </a:r>
            <a:endParaRPr lang="en-US" sz="4000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D88BD51-FF49-2DCB-7BD2-19D53CBFA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601331"/>
            <a:ext cx="62865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تعریف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الگوریتم‌های بازگشتی به‌طور مستقیم یا غیرمستقیم خود را فراخوانی می‌کنند تا به حل مسئله برسند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پیچیدگی زمانی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به‌طور معمول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O(2^n)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در بدترین حالت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مزایا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ساختار ساده و قابل فهم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معایب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استفاده زیاد از حافظه و بازگشت زیاد که منجر به مشکلات عملکردی می‌شود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مثال کاربردی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حل مسائل بازگشتی مانند جعبه‌های پازل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1388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B9884-AB99-9E22-B4BA-5B4C95349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EA3FD2F-6D59-5A80-396C-54D73A6AA6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43500" y="1319495"/>
            <a:ext cx="6436377" cy="319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a-IR" sz="1800" b="1" dirty="0" err="1">
                <a:latin typeface="Vazirmatn" pitchFamily="2" charset="-78"/>
                <a:cs typeface="Vazirmatn" pitchFamily="2" charset="-78"/>
              </a:rPr>
              <a:t>گام‌های</a:t>
            </a:r>
            <a:r>
              <a:rPr lang="fa-IR" sz="1800" b="1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b="1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b="1" dirty="0">
                <a:latin typeface="Vazirmatn" pitchFamily="2" charset="-78"/>
                <a:cs typeface="Vazirmatn" pitchFamily="2" charset="-78"/>
              </a:rPr>
              <a:t>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شناسایی شرط پایانی (</a:t>
            </a:r>
            <a:r>
              <a:rPr lang="en-US" sz="1800" dirty="0">
                <a:latin typeface="Vazirmatn" pitchFamily="2" charset="-78"/>
                <a:cs typeface="Vazirmatn" pitchFamily="2" charset="-78"/>
              </a:rPr>
              <a:t>Base Case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) که در آن به نتیجه نهایی برسیم.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تقسیم مسئله به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زیرمسئله‌های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کوچکتر.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حل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زیرمسئله‌ها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به صورت بازگشتی.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ترکیب نتایج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زیرمسئله‌ها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برای رسیدن به جواب نهایی.</a:t>
            </a:r>
          </a:p>
          <a:p>
            <a:pPr>
              <a:lnSpc>
                <a:spcPct val="150000"/>
              </a:lnSpc>
            </a:pPr>
            <a:endParaRPr lang="fa-IR" sz="1800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3956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03B16-5F4C-1AB8-4330-CDD279D51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14CE-3E31-154F-BDA3-3CB247D8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نتیجه‌گیری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F864030-72C8-8AEB-A475-013BBA4E4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945900"/>
            <a:ext cx="10382250" cy="296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خلاصه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در این دوره به بررسی برخی از الگوریتم‌های پایه و کاربردی پرداخته شد. این الگوریتم‌ها نقش مهمی در بهبود عملکرد نرم‌افزارها و حل مسائل مختلف دارند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توصیه‌ها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همیشه پیچیدگی زمانی و فضایی الگوریتم‌ها را در نظر بگیرید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الگوریتم مناسب را بر اساس نوع داده‌ها و نیازهای پروژه خود انتخاب کنید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825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8576"/>
            <a:ext cx="9144000" cy="2387600"/>
          </a:xfrm>
        </p:spPr>
        <p:txBody>
          <a:bodyPr anchor="ctr">
            <a:normAutofit/>
          </a:bodyPr>
          <a:lstStyle/>
          <a:p>
            <a:pPr rtl="1"/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بررسی </a:t>
            </a:r>
            <a:r>
              <a:rPr lang="fa-IR" sz="4400" dirty="0" err="1">
                <a:latin typeface="Vazirmatn Black" pitchFamily="2" charset="-78"/>
                <a:cs typeface="Vazirmatn Black" pitchFamily="2" charset="-78"/>
              </a:rPr>
              <a:t>الگوریتم‌های</a:t>
            </a:r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 مهم از کتاب </a:t>
            </a:r>
            <a:r>
              <a:rPr lang="en-US" sz="4400" i="1" dirty="0">
                <a:latin typeface="Vazirmatn Black" pitchFamily="2" charset="-78"/>
                <a:cs typeface="Vazirmatn Black" pitchFamily="2" charset="-78"/>
              </a:rPr>
              <a:t>Grokking Algorithms</a:t>
            </a:r>
            <a:endParaRPr lang="en-US" sz="4400" dirty="0">
              <a:latin typeface="Vazirmatn Black" pitchFamily="2" charset="-78"/>
              <a:cs typeface="Vazirmatn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9368-3D3A-97BD-3DE1-1CF9EC1D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9974-F260-4A2C-A93F-24FDA275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الگوریتم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جستجوی خطی (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Linear Search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)</a:t>
            </a:r>
            <a:endParaRPr lang="fa-IR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CFD3909-DC17-9A76-D981-AED7958D03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52017" y="1449187"/>
            <a:ext cx="7399846" cy="50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تعریف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جستجوی خطی به سادگی تمام عناصر یک آرایه را بررسی می‌کند تا به هدف برسد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پیچیدگی زمانی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O(n)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که در آن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n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اندازه آرایه است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مزایا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پیاده‌سازی ساده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مناسب برای آرایه‌های کوچک یا زمانی که داده‌ها مرتب نشده‌اند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معایب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زمان زیادی می‌برد برای آرایه‌های بزرگ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مثال کاربردی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جستجوی نام یک شخص در یک لیست ساده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88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D7410-4900-148A-E759-1C8A2C130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93027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1800" b="1" dirty="0" err="1">
                <a:latin typeface="Vazirmatn" pitchFamily="2" charset="-78"/>
                <a:cs typeface="Vazirmatn" pitchFamily="2" charset="-78"/>
              </a:rPr>
              <a:t>گام‌های</a:t>
            </a:r>
            <a:r>
              <a:rPr lang="fa-IR" sz="1800" b="1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b="1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b="1" dirty="0">
                <a:latin typeface="Vazirmatn" pitchFamily="2" charset="-78"/>
                <a:cs typeface="Vazirmatn" pitchFamily="2" charset="-78"/>
              </a:rPr>
              <a:t>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شروع از اولین عنصر آرایه.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بررسی اینکه آیا این عنصر برابر با عنصر هدف است یا خیر.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اگر بله، عنصر پیدا شده و جستجو تمام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می‌شود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اگر خیر، به عنصر بعدی بروید.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این روند تا زمانی که عنصر هدف پیدا شود یا آرایه تمام شود ادامه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می‌یابد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85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B844-2DAF-13B1-062C-33975084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E8AD-A504-9BC9-B9B8-F20692B4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الگوریتم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جستجوی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دودویی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(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Binary Search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)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12103D0-8F99-B513-FD22-6BDA02D3DC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66750" y="1449187"/>
            <a:ext cx="7696200" cy="50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تعریف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جستجوی دودویی برای جستجو در آرایه‌های مرتب‌شده به کار می‌رود. در این الگوریتم با تقسیم کردن آرایه به دو نیمه، می‌توان جستجو را سریع‌تر انجام داد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پیچیدگی زمانی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O(log n)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مزایا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بسیار سریع برای آرایه‌های مرتب‌شده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معایب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فقط برای داده‌های مرتب شده قابل استفاده است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مثال کاربردی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جستجوی یک عدد در یک آرایه مرتب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742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30815-46F6-4F5F-EF4B-63F5F7A97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08F78-DF34-E5B4-C1CF-1DBC8E0F4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93027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1800" b="1" dirty="0" err="1">
                <a:latin typeface="Vazirmatn" pitchFamily="2" charset="-78"/>
                <a:cs typeface="Vazirmatn" pitchFamily="2" charset="-78"/>
              </a:rPr>
              <a:t>گام‌های</a:t>
            </a:r>
            <a:r>
              <a:rPr lang="fa-IR" sz="1800" b="1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b="1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b="1" dirty="0">
                <a:latin typeface="Vazirmatn" pitchFamily="2" charset="-78"/>
                <a:cs typeface="Vazirmatn" pitchFamily="2" charset="-78"/>
              </a:rPr>
              <a:t>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مقدار اولین و آخرین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ایندکس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آرایه را مشخص کنید.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پیدا کردن عنصر میانه آرایه.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اگر عنصر میانه برابر با عنصر هدف باشد، جستجو تمام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می‌شود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اگر هدف کوچکتر از عنصر میانه باشد، جستجو را در نیمه چپ ادامه دهید.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اگر هدف بزرگتر از عنصر میانه باشد، جستجو را در نیمه راست ادامه دهید.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این روند تا زمانی که عنصر پیدا شود یا جستجو به انتهای آرایه برسد ادامه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می‌یابد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715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A3B-2471-AABF-0E25-1F8770A5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الگوریتم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مرتب‌سازی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حبابی (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Bubble Sort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)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39EA186-7E7A-1CEB-0C52-0EB78D37B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1449187"/>
            <a:ext cx="6322265" cy="50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تعریف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در این الگوریتم، عناصر آرایه به ترتیب جابه‌جا می‌شوند تا بزرگ‌ترین یا کوچک‌ترین عنصر به انتهای آرایه برسد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پیچیدگی زمانی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O(n²)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مزایا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پیاده‌سازی بسیار ساده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معایب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کارایی پایین برای داده‌های بزرگ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مثال کاربردی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مرتب‌سازی یک آرایه کوچک برای مقاصد آموزشی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591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C8A36-280B-A539-E2F4-917A6521A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BF28B2-1314-211C-5A01-3513FEFACB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75442" y="937045"/>
            <a:ext cx="8606908" cy="296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از ابتدا تا انتهای آرایه پیمایش کنید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دو عنصر مجاور را مقایسه کنید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اگر عنصر اول بزرگتر از عنصر دوم بود، آن‌ها را جابه‌جا کنید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این کار را برای تمام عناصر تکرار کنید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در هر تکرار، بزرگ‌ترین عنصر به انتهای آرایه می‌رود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این روند تا زمانی که هیچ جابه‌جایی‌ای انجام نشود (یعنی آرایه مرتب شده باشد) ادامه می‌یابد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551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B617-F82A-059F-E9CD-237880AB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60DA-4AA9-D80D-CF5E-B317C09E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الگوریتم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مرتب سازی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ادغامی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(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Merge Sort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)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3BBD81D-8E64-6857-5DE1-124502534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9818"/>
            <a:ext cx="7505700" cy="545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تعریف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Merge Sort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یک الگوریتم مرتب‌سازی تقسیم و غلبه است که آرایه را به دو نیمه تقسیم کرده، هر نیمه را مرتب کرده و سپس این دو نیمه را با هم ادغام می‌کند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پیچیدگی زمانی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O(n log n)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مزایا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کارایی بالا در مقایسه با الگوریتم‌هایی مانند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Bubble Sort.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پایدار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(Stable).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معایب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نیاز به حافظه اضافی برای ذخیره‌سازی نیمه‌های جداگانه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مثال کاربردی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مرتب‌سازی مجموعه‌های داده بزرگ در سیستم‌های بانک اطلاعاتی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02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1664</Words>
  <Application>Microsoft Office PowerPoint</Application>
  <PresentationFormat>Widescreen</PresentationFormat>
  <Paragraphs>148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Vazirmatn</vt:lpstr>
      <vt:lpstr>Vazirmatn Black</vt:lpstr>
      <vt:lpstr>Office Theme</vt:lpstr>
      <vt:lpstr>PowerPoint Presentation</vt:lpstr>
      <vt:lpstr>بررسی الگوریتم‌های مهم از کتاب Grokking Algorithms</vt:lpstr>
      <vt:lpstr>الگوریتم جستجوی خطی (Linear Search)</vt:lpstr>
      <vt:lpstr>PowerPoint Presentation</vt:lpstr>
      <vt:lpstr>الگوریتم جستجوی دودویی (Binary Search)</vt:lpstr>
      <vt:lpstr>PowerPoint Presentation</vt:lpstr>
      <vt:lpstr>الگوریتم مرتب‌سازی حبابی (Bubble Sort)</vt:lpstr>
      <vt:lpstr>PowerPoint Presentation</vt:lpstr>
      <vt:lpstr>الگوریتم مرتب سازی ادغامی (Merge Sort)</vt:lpstr>
      <vt:lpstr>PowerPoint Presentation</vt:lpstr>
      <vt:lpstr>الگوریتم Quick Sort</vt:lpstr>
      <vt:lpstr>PowerPoint Presentation</vt:lpstr>
      <vt:lpstr>الگوریتم دایجسترا (Dijkstra’s Algorithm)</vt:lpstr>
      <vt:lpstr>PowerPoint Presentation</vt:lpstr>
      <vt:lpstr>الگوریتم‌های بازگشتی (Recursive Algorithms)</vt:lpstr>
      <vt:lpstr>PowerPoint Presentation</vt:lpstr>
      <vt:lpstr>نتیجه‌گیری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42</cp:revision>
  <dcterms:created xsi:type="dcterms:W3CDTF">2024-10-05T09:48:47Z</dcterms:created>
  <dcterms:modified xsi:type="dcterms:W3CDTF">2025-02-02T18:05:21Z</dcterms:modified>
</cp:coreProperties>
</file>